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</p:sldIdLst>
  <p:sldSz cy="5143500" cx="9144000"/>
  <p:notesSz cx="6858000" cy="9144000"/>
  <p:embeddedFontLst>
    <p:embeddedFont>
      <p:font typeface="Mali SemiBold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ECA9DB3D-1D86-49A3-98D4-B59DDA7FA000}">
  <a:tblStyle styleId="{ECA9DB3D-1D86-49A3-98D4-B59DDA7FA00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font" Target="fonts/MaliSemiBold-regular.fntdata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font" Target="fonts/MaliSemiBold-italic.fntdata"/><Relationship Id="rId14" Type="http://schemas.openxmlformats.org/officeDocument/2006/relationships/font" Target="fonts/MaliSemiBold-bold.fntdata"/><Relationship Id="rId16" Type="http://schemas.openxmlformats.org/officeDocument/2006/relationships/font" Target="fonts/MaliSemiBold-bold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8dd8c11036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8dd8c11036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8dd8c1103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38dd8c1103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8dd8c11036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8dd8c11036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8dd8c11036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8dd8c11036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8dd8c11036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8dd8c11036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8dd8c11036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8dd8c11036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jpg"/><Relationship Id="rId4" Type="http://schemas.openxmlformats.org/officeDocument/2006/relationships/image" Target="../media/image1.png"/><Relationship Id="rId5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Relationship Id="rId4" Type="http://schemas.openxmlformats.org/officeDocument/2006/relationships/image" Target="../media/image1.png"/><Relationship Id="rId5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jpg"/><Relationship Id="rId4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g"/><Relationship Id="rId4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 title="enw cig Ysgol Gymraeg Abercynon (2)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675" y="0"/>
            <a:ext cx="8938700" cy="5091277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 rotWithShape="1">
          <a:blip r:embed="rId4">
            <a:alphaModFix/>
          </a:blip>
          <a:srcRect b="51033" l="0" r="80042" t="0"/>
          <a:stretch/>
        </p:blipFill>
        <p:spPr>
          <a:xfrm rot="-400335">
            <a:off x="5480179" y="104901"/>
            <a:ext cx="835367" cy="820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 rotWithShape="1">
          <a:blip r:embed="rId4">
            <a:alphaModFix/>
          </a:blip>
          <a:srcRect b="51033" l="18673" r="63107" t="0"/>
          <a:stretch/>
        </p:blipFill>
        <p:spPr>
          <a:xfrm>
            <a:off x="6362298" y="137625"/>
            <a:ext cx="685226" cy="79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 rotWithShape="1">
          <a:blip r:embed="rId4">
            <a:alphaModFix/>
          </a:blip>
          <a:srcRect b="49824" l="35271" r="43196" t="0"/>
          <a:stretch/>
        </p:blipFill>
        <p:spPr>
          <a:xfrm>
            <a:off x="7049425" y="67625"/>
            <a:ext cx="779949" cy="89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4">
            <a:alphaModFix/>
          </a:blip>
          <a:srcRect b="0" l="0" r="78017" t="46450"/>
          <a:stretch/>
        </p:blipFill>
        <p:spPr>
          <a:xfrm>
            <a:off x="7742825" y="67625"/>
            <a:ext cx="860101" cy="108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5">
            <a:alphaModFix/>
          </a:blip>
          <a:srcRect b="9653" l="12526" r="41693" t="21448"/>
          <a:stretch/>
        </p:blipFill>
        <p:spPr>
          <a:xfrm>
            <a:off x="207805" y="67625"/>
            <a:ext cx="545074" cy="46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 rotWithShape="1">
          <a:blip r:embed="rId5">
            <a:alphaModFix/>
          </a:blip>
          <a:srcRect b="9653" l="12526" r="41693" t="21448"/>
          <a:stretch/>
        </p:blipFill>
        <p:spPr>
          <a:xfrm>
            <a:off x="4201230" y="67625"/>
            <a:ext cx="545074" cy="46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7" name="Google Shape;67;p14" title="enw cig Ysgol Gymraeg Abercynon (1)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725" y="59925"/>
            <a:ext cx="9058550" cy="5023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 rotWithShape="1">
          <a:blip r:embed="rId4">
            <a:alphaModFix/>
          </a:blip>
          <a:srcRect b="51033" l="0" r="80042" t="0"/>
          <a:stretch/>
        </p:blipFill>
        <p:spPr>
          <a:xfrm rot="-400335">
            <a:off x="5480179" y="104901"/>
            <a:ext cx="835367" cy="820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 rotWithShape="1">
          <a:blip r:embed="rId4">
            <a:alphaModFix/>
          </a:blip>
          <a:srcRect b="51033" l="18673" r="63107" t="0"/>
          <a:stretch/>
        </p:blipFill>
        <p:spPr>
          <a:xfrm>
            <a:off x="6362298" y="137625"/>
            <a:ext cx="685226" cy="79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 rotWithShape="1">
          <a:blip r:embed="rId4">
            <a:alphaModFix/>
          </a:blip>
          <a:srcRect b="49824" l="35271" r="43196" t="0"/>
          <a:stretch/>
        </p:blipFill>
        <p:spPr>
          <a:xfrm>
            <a:off x="7049425" y="67625"/>
            <a:ext cx="779949" cy="89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4"/>
          <p:cNvPicPr preferRelativeResize="0"/>
          <p:nvPr/>
        </p:nvPicPr>
        <p:blipFill rotWithShape="1">
          <a:blip r:embed="rId4">
            <a:alphaModFix/>
          </a:blip>
          <a:srcRect b="0" l="0" r="78017" t="46450"/>
          <a:stretch/>
        </p:blipFill>
        <p:spPr>
          <a:xfrm>
            <a:off x="7742825" y="67625"/>
            <a:ext cx="860101" cy="108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4"/>
          <p:cNvPicPr preferRelativeResize="0"/>
          <p:nvPr/>
        </p:nvPicPr>
        <p:blipFill rotWithShape="1">
          <a:blip r:embed="rId5">
            <a:alphaModFix/>
          </a:blip>
          <a:srcRect b="9653" l="12526" r="41693" t="21448"/>
          <a:stretch/>
        </p:blipFill>
        <p:spPr>
          <a:xfrm>
            <a:off x="217780" y="137625"/>
            <a:ext cx="545074" cy="46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4"/>
          <p:cNvPicPr preferRelativeResize="0"/>
          <p:nvPr/>
        </p:nvPicPr>
        <p:blipFill rotWithShape="1">
          <a:blip r:embed="rId5">
            <a:alphaModFix/>
          </a:blip>
          <a:srcRect b="9653" l="12526" r="41693" t="21448"/>
          <a:stretch/>
        </p:blipFill>
        <p:spPr>
          <a:xfrm>
            <a:off x="4155405" y="137625"/>
            <a:ext cx="545074" cy="46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0" name="Google Shape;80;p15" title="enw cig Ysgol Gymraeg Abercynon (5)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725" y="0"/>
            <a:ext cx="8948675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5" title="Untitled (1)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20425" y="2697300"/>
            <a:ext cx="4103151" cy="1714850"/>
          </a:xfrm>
          <a:prstGeom prst="rect">
            <a:avLst/>
          </a:prstGeom>
          <a:noFill/>
          <a:ln cap="flat" cmpd="sng" w="28575">
            <a:solidFill>
              <a:srgbClr val="A64D79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6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8" name="Google Shape;88;p16" title="enw cig Ysgol Gymraeg Abercynon (6)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750" y="0"/>
            <a:ext cx="90286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6" title="Untitled (2)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24725" y="2638225"/>
            <a:ext cx="4294575" cy="1803875"/>
          </a:xfrm>
          <a:prstGeom prst="rect">
            <a:avLst/>
          </a:prstGeom>
          <a:noFill/>
          <a:ln cap="flat" cmpd="sng" w="28575">
            <a:solidFill>
              <a:srgbClr val="A64D79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6" name="Google Shape;96;p17" title="enw cig Ysgol Gymraeg Abercynon (4)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700" y="0"/>
            <a:ext cx="8968675" cy="514349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7" name="Google Shape;97;p17"/>
          <p:cNvGraphicFramePr/>
          <p:nvPr/>
        </p:nvGraphicFramePr>
        <p:xfrm>
          <a:off x="1213188" y="2499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{ECA9DB3D-1D86-49A3-98D4-B59DDA7FA000}</a:tableStyleId>
              </a:tblPr>
              <a:tblGrid>
                <a:gridCol w="1677425"/>
                <a:gridCol w="1677425"/>
                <a:gridCol w="1677425"/>
                <a:gridCol w="16774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Bannau Brycheiniog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Chwedlau Cymraeg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Pyllau glo lleol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Busnesau lleol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Trevithick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Guto Nyth Bran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Arweinwyr Cymraeg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Senedd Cymru 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Y Gamlas Navigation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Aelodau’r Urdd cyntaf o Abercynon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Afonydd Lleol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Enwogion lleol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4" name="Google Shape;104;p18" title="enw cig Ysgol Gymraeg Abercynon (3)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675" y="0"/>
            <a:ext cx="8918725" cy="514349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5" name="Google Shape;105;p18"/>
          <p:cNvGraphicFramePr/>
          <p:nvPr/>
        </p:nvGraphicFramePr>
        <p:xfrm>
          <a:off x="952500" y="2658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{ECA9DB3D-1D86-49A3-98D4-B59DDA7FA000}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Bannau 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Brycheiniog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Welsh legends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Local coal mines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Local Businesses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Trevithick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Welsh Leaders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Welsh Senedd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Guto Nyth Bran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Local Rivers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Navigation Canal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First members of the Urdd from Abercynon 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Mali SemiBold"/>
                          <a:ea typeface="Mali SemiBold"/>
                          <a:cs typeface="Mali SemiBold"/>
                          <a:sym typeface="Mali SemiBold"/>
                        </a:rPr>
                        <a:t>Local Celebrities</a:t>
                      </a:r>
                      <a:endParaRPr sz="1300">
                        <a:latin typeface="Mali SemiBold"/>
                        <a:ea typeface="Mali SemiBold"/>
                        <a:cs typeface="Mali SemiBold"/>
                        <a:sym typeface="Mali SemiBol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